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DM Sans Medium" panose="020F0502020204030204" pitchFamily="2" charset="0"/>
      <p:regular r:id="rId13"/>
    </p:embeddedFont>
    <p:embeddedFont>
      <p:font typeface="Inter" panose="020B0604020202020204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53" d="100"/>
          <a:sy n="53" d="100"/>
        </p:scale>
        <p:origin x="748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673843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sv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7.sv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png"/><Relationship Id="rId11" Type="http://schemas.openxmlformats.org/officeDocument/2006/relationships/image" Target="../media/image23.svg"/><Relationship Id="rId5" Type="http://schemas.openxmlformats.org/officeDocument/2006/relationships/image" Target="../media/image17.sv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87297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Evaluating the Costs &amp; Benefits of AI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63069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Module 9 — A practical framework for making smart AI adoption decisions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1638" y="566976"/>
            <a:ext cx="5155168" cy="644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Optional Showcase</a:t>
            </a:r>
            <a:endParaRPr lang="en-US" sz="40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638" y="1752481"/>
            <a:ext cx="6342102" cy="634210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74280" y="1726644"/>
            <a:ext cx="3093006" cy="3865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Share Your Analysis</a:t>
            </a:r>
            <a:endParaRPr lang="en-US" sz="2400" dirty="0"/>
          </a:p>
        </p:txBody>
      </p:sp>
      <p:sp>
        <p:nvSpPr>
          <p:cNvPr id="5" name="Text 2"/>
          <p:cNvSpPr/>
          <p:nvPr/>
        </p:nvSpPr>
        <p:spPr>
          <a:xfrm>
            <a:off x="7574280" y="2319338"/>
            <a:ext cx="6342102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Present your AI cost-benefit analysis in 3-5 minutes, focusing on decision rationale, key assumptions, and lessons learned.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7574280" y="3185279"/>
            <a:ext cx="3216593" cy="322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Peer Discussion Questions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7574280" y="3713559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Would you adopt AI in this scenario? Why or why not?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7574280" y="4115633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Which assumptions were most critical to your conclusion?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7574280" y="4517708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What would need to change to flip your decision?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7574280" y="4919782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How might this analysis differ in 6 months or a year?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7574280" y="5435203"/>
            <a:ext cx="6342102" cy="9897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Learning from diverse perspectives strengthens everyone's evaluation capabilities and reveals blind spots in our own analysis.</a:t>
            </a:r>
            <a:endParaRPr lang="en-US" sz="16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102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5089" y="561856"/>
            <a:ext cx="7713821" cy="12768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Our Goal: Smart AI Decision-Making</a:t>
            </a:r>
            <a:endParaRPr lang="en-US" sz="4000" dirty="0"/>
          </a:p>
        </p:txBody>
      </p:sp>
      <p:sp>
        <p:nvSpPr>
          <p:cNvPr id="4" name="Text 1"/>
          <p:cNvSpPr/>
          <p:nvPr/>
        </p:nvSpPr>
        <p:spPr>
          <a:xfrm>
            <a:off x="715089" y="2145149"/>
            <a:ext cx="7713821" cy="9804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This module equips you to analyze AI adoption decisions through a comprehensive lens—weighing financial, operational, ethical, and social costs against tangible benefits.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715089" y="3355419"/>
            <a:ext cx="459700" cy="459700"/>
          </a:xfrm>
          <a:prstGeom prst="roundRect">
            <a:avLst>
              <a:gd name="adj" fmla="val 6667"/>
            </a:avLst>
          </a:prstGeom>
          <a:solidFill>
            <a:srgbClr val="EDEBE3"/>
          </a:solidFill>
          <a:ln/>
        </p:spPr>
      </p:sp>
      <p:sp>
        <p:nvSpPr>
          <p:cNvPr id="6" name="Text 3"/>
          <p:cNvSpPr/>
          <p:nvPr/>
        </p:nvSpPr>
        <p:spPr>
          <a:xfrm>
            <a:off x="1379101" y="3425547"/>
            <a:ext cx="3001566" cy="319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Practical evaluation skills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1379101" y="3867269"/>
            <a:ext cx="7049810" cy="6536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Learn to assess AI adoption in personal, team, and organizational contexts with real-world frameworks.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715089" y="4929545"/>
            <a:ext cx="459700" cy="459700"/>
          </a:xfrm>
          <a:prstGeom prst="roundRect">
            <a:avLst>
              <a:gd name="adj" fmla="val 6667"/>
            </a:avLst>
          </a:prstGeom>
          <a:solidFill>
            <a:srgbClr val="EDEBE3"/>
          </a:solidFill>
          <a:ln/>
        </p:spPr>
      </p:sp>
      <p:sp>
        <p:nvSpPr>
          <p:cNvPr id="9" name="Text 6"/>
          <p:cNvSpPr/>
          <p:nvPr/>
        </p:nvSpPr>
        <p:spPr>
          <a:xfrm>
            <a:off x="1379101" y="4999673"/>
            <a:ext cx="3105150" cy="319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Cost justification mastery</a:t>
            </a:r>
            <a:endParaRPr lang="en-US" sz="2000" dirty="0"/>
          </a:p>
        </p:txBody>
      </p:sp>
      <p:sp>
        <p:nvSpPr>
          <p:cNvPr id="10" name="Text 7"/>
          <p:cNvSpPr/>
          <p:nvPr/>
        </p:nvSpPr>
        <p:spPr>
          <a:xfrm>
            <a:off x="1379101" y="5441394"/>
            <a:ext cx="7049810" cy="6536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Determine whether AI delivers sufficient value relative to all costs—both visible and hidden.</a:t>
            </a: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715089" y="6503670"/>
            <a:ext cx="459700" cy="459700"/>
          </a:xfrm>
          <a:prstGeom prst="roundRect">
            <a:avLst>
              <a:gd name="adj" fmla="val 6667"/>
            </a:avLst>
          </a:prstGeom>
          <a:solidFill>
            <a:srgbClr val="EDEBE3"/>
          </a:solidFill>
          <a:ln/>
        </p:spPr>
      </p:sp>
      <p:sp>
        <p:nvSpPr>
          <p:cNvPr id="12" name="Text 9"/>
          <p:cNvSpPr/>
          <p:nvPr/>
        </p:nvSpPr>
        <p:spPr>
          <a:xfrm>
            <a:off x="1379101" y="6573798"/>
            <a:ext cx="3655457" cy="319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Responsible adoption mindset</a:t>
            </a:r>
            <a:endParaRPr lang="en-US" sz="2000" dirty="0"/>
          </a:p>
        </p:txBody>
      </p:sp>
      <p:sp>
        <p:nvSpPr>
          <p:cNvPr id="13" name="Text 10"/>
          <p:cNvSpPr/>
          <p:nvPr/>
        </p:nvSpPr>
        <p:spPr>
          <a:xfrm>
            <a:off x="1379101" y="7015520"/>
            <a:ext cx="7049810" cy="6536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Balance innovation with ethics, privacy protection, and essential human oversight.</a:t>
            </a:r>
            <a:endParaRPr lang="en-US" sz="16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9261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AI as a Strategic Tool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145625"/>
            <a:ext cx="760428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AI isn't a guaranteed solution—it's a strategic investment that requires careful evaluation. Success depends on understanding both quantitative metrics and qualitative impacts.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461147"/>
            <a:ext cx="472892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The dual nature of cost justification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93790" y="4042291"/>
            <a:ext cx="760428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Quantitative:</a:t>
            </a: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Financial savings, time efficiency, measurable productivity gains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847392"/>
            <a:ext cx="760428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Qualitative:</a:t>
            </a: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Ethical considerations, social responsibility, team morale, reputation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777270"/>
            <a:ext cx="760428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Effective evaluation demands examining direct and indirect costs alongside tangible and intangible benefits.</a:t>
            </a:r>
            <a:endParaRPr lang="en-US" sz="1750" dirty="0"/>
          </a:p>
        </p:txBody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9096" y="2196703"/>
            <a:ext cx="4885015" cy="488501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196143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49116" y="2392918"/>
            <a:ext cx="4352568" cy="4902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50"/>
              </a:lnSpc>
              <a:buNone/>
            </a:pPr>
            <a:r>
              <a:rPr lang="en-US" sz="30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Understanding AI Costs</a:t>
            </a:r>
            <a:endParaRPr lang="en-US" sz="3050" dirty="0"/>
          </a:p>
        </p:txBody>
      </p:sp>
      <p:sp>
        <p:nvSpPr>
          <p:cNvPr id="4" name="Shape 1"/>
          <p:cNvSpPr/>
          <p:nvPr/>
        </p:nvSpPr>
        <p:spPr>
          <a:xfrm>
            <a:off x="549116" y="3118485"/>
            <a:ext cx="6687622" cy="2016085"/>
          </a:xfrm>
          <a:prstGeom prst="roundRect">
            <a:avLst>
              <a:gd name="adj" fmla="val 1168"/>
            </a:avLst>
          </a:prstGeom>
          <a:solidFill>
            <a:srgbClr val="F9F8F5"/>
          </a:solidFill>
          <a:ln w="22860">
            <a:solidFill>
              <a:srgbClr val="D3D1C9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571976" y="3141345"/>
            <a:ext cx="6641902" cy="470654"/>
          </a:xfrm>
          <a:prstGeom prst="rect">
            <a:avLst/>
          </a:prstGeom>
          <a:solidFill>
            <a:srgbClr val="EDEBE3"/>
          </a:solidFill>
          <a:ln/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75234" y="3258979"/>
            <a:ext cx="235268" cy="23526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28782" y="3768804"/>
            <a:ext cx="1961436" cy="2450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Financial Costs</a:t>
            </a:r>
            <a:endParaRPr lang="en-US" sz="1500" dirty="0"/>
          </a:p>
        </p:txBody>
      </p:sp>
      <p:sp>
        <p:nvSpPr>
          <p:cNvPr id="8" name="Text 4"/>
          <p:cNvSpPr/>
          <p:nvPr/>
        </p:nvSpPr>
        <p:spPr>
          <a:xfrm>
            <a:off x="728782" y="4107894"/>
            <a:ext cx="6328291" cy="5019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Software subscriptions, licenses, cloud services, and hardware investments add up quickly.</a:t>
            </a:r>
            <a:endParaRPr lang="en-US" sz="1200" dirty="0"/>
          </a:p>
        </p:txBody>
      </p:sp>
      <p:sp>
        <p:nvSpPr>
          <p:cNvPr id="9" name="Text 5"/>
          <p:cNvSpPr/>
          <p:nvPr/>
        </p:nvSpPr>
        <p:spPr>
          <a:xfrm>
            <a:off x="728782" y="4703921"/>
            <a:ext cx="6328291" cy="2509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Example:</a:t>
            </a:r>
            <a:r>
              <a:rPr lang="en-US" sz="12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$50/month × 12 months × 10 users = </a:t>
            </a:r>
            <a:r>
              <a:rPr lang="en-US" sz="1200" dirty="0">
                <a:solidFill>
                  <a:srgbClr val="FFFFFF"/>
                </a:solidFill>
                <a:highlight>
                  <a:srgbClr val="28282F"/>
                </a:highlight>
                <a:latin typeface="Inter" pitchFamily="34" charset="0"/>
                <a:ea typeface="Inter" pitchFamily="34" charset="-122"/>
                <a:cs typeface="Inter" pitchFamily="34" charset="-120"/>
              </a:rPr>
              <a:t>$6,000/year</a:t>
            </a:r>
            <a:endParaRPr lang="en-US" sz="1200" dirty="0"/>
          </a:p>
        </p:txBody>
      </p:sp>
      <p:sp>
        <p:nvSpPr>
          <p:cNvPr id="10" name="Shape 6"/>
          <p:cNvSpPr/>
          <p:nvPr/>
        </p:nvSpPr>
        <p:spPr>
          <a:xfrm>
            <a:off x="7393543" y="3118485"/>
            <a:ext cx="6687741" cy="2016085"/>
          </a:xfrm>
          <a:prstGeom prst="roundRect">
            <a:avLst>
              <a:gd name="adj" fmla="val 1168"/>
            </a:avLst>
          </a:prstGeom>
          <a:solidFill>
            <a:srgbClr val="F9F8F5"/>
          </a:solidFill>
          <a:ln w="22860">
            <a:solidFill>
              <a:srgbClr val="D3D1C9"/>
            </a:solidFill>
            <a:prstDash val="solid"/>
          </a:ln>
        </p:spPr>
      </p:sp>
      <p:sp>
        <p:nvSpPr>
          <p:cNvPr id="11" name="Shape 7"/>
          <p:cNvSpPr/>
          <p:nvPr/>
        </p:nvSpPr>
        <p:spPr>
          <a:xfrm>
            <a:off x="7416403" y="3141345"/>
            <a:ext cx="6642021" cy="470654"/>
          </a:xfrm>
          <a:prstGeom prst="rect">
            <a:avLst/>
          </a:prstGeom>
          <a:solidFill>
            <a:srgbClr val="EDEBE3"/>
          </a:solidFill>
          <a:ln/>
        </p:spPr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619780" y="3258979"/>
            <a:ext cx="235268" cy="235268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7573208" y="3768804"/>
            <a:ext cx="2247662" cy="2450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Human Resources Costs</a:t>
            </a:r>
            <a:endParaRPr lang="en-US" sz="1500" dirty="0"/>
          </a:p>
        </p:txBody>
      </p:sp>
      <p:sp>
        <p:nvSpPr>
          <p:cNvPr id="14" name="Text 9"/>
          <p:cNvSpPr/>
          <p:nvPr/>
        </p:nvSpPr>
        <p:spPr>
          <a:xfrm>
            <a:off x="7573208" y="4107894"/>
            <a:ext cx="6328410" cy="5019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Training programs, workflow adaptation, change management, and ongoing monitoring require dedicated time.</a:t>
            </a:r>
            <a:endParaRPr lang="en-US" sz="1200" dirty="0"/>
          </a:p>
        </p:txBody>
      </p:sp>
      <p:sp>
        <p:nvSpPr>
          <p:cNvPr id="15" name="Text 10"/>
          <p:cNvSpPr/>
          <p:nvPr/>
        </p:nvSpPr>
        <p:spPr>
          <a:xfrm>
            <a:off x="7573208" y="4703921"/>
            <a:ext cx="6328410" cy="2509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Example:</a:t>
            </a:r>
            <a:r>
              <a:rPr lang="en-US" sz="12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10 hours × $50/hour = </a:t>
            </a:r>
            <a:r>
              <a:rPr lang="en-US" sz="1200" dirty="0">
                <a:solidFill>
                  <a:srgbClr val="FFFFFF"/>
                </a:solidFill>
                <a:highlight>
                  <a:srgbClr val="28282F"/>
                </a:highlight>
                <a:latin typeface="Inter" pitchFamily="34" charset="0"/>
                <a:ea typeface="Inter" pitchFamily="34" charset="-122"/>
                <a:cs typeface="Inter" pitchFamily="34" charset="-120"/>
              </a:rPr>
              <a:t>$500 per employee</a:t>
            </a:r>
            <a:endParaRPr lang="en-US" sz="1200" dirty="0"/>
          </a:p>
        </p:txBody>
      </p:sp>
      <p:sp>
        <p:nvSpPr>
          <p:cNvPr id="16" name="Shape 11"/>
          <p:cNvSpPr/>
          <p:nvPr/>
        </p:nvSpPr>
        <p:spPr>
          <a:xfrm>
            <a:off x="549116" y="5291376"/>
            <a:ext cx="6687622" cy="1671042"/>
          </a:xfrm>
          <a:prstGeom prst="roundRect">
            <a:avLst>
              <a:gd name="adj" fmla="val 1409"/>
            </a:avLst>
          </a:prstGeom>
          <a:solidFill>
            <a:srgbClr val="F9F8F5"/>
          </a:solidFill>
          <a:ln w="22860">
            <a:solidFill>
              <a:srgbClr val="D3D1C9"/>
            </a:solidFill>
            <a:prstDash val="solid"/>
          </a:ln>
        </p:spPr>
      </p:sp>
      <p:sp>
        <p:nvSpPr>
          <p:cNvPr id="17" name="Shape 12"/>
          <p:cNvSpPr/>
          <p:nvPr/>
        </p:nvSpPr>
        <p:spPr>
          <a:xfrm>
            <a:off x="571976" y="5314236"/>
            <a:ext cx="6641902" cy="470654"/>
          </a:xfrm>
          <a:prstGeom prst="rect">
            <a:avLst/>
          </a:prstGeom>
          <a:solidFill>
            <a:srgbClr val="EDEBE3"/>
          </a:solidFill>
          <a:ln/>
        </p:spPr>
      </p:sp>
      <p:pic>
        <p:nvPicPr>
          <p:cNvPr id="18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775234" y="5431869"/>
            <a:ext cx="235268" cy="235268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728782" y="5941695"/>
            <a:ext cx="1961436" cy="2450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Opportunity Costs</a:t>
            </a:r>
            <a:endParaRPr lang="en-US" sz="1500" dirty="0"/>
          </a:p>
        </p:txBody>
      </p:sp>
      <p:sp>
        <p:nvSpPr>
          <p:cNvPr id="20" name="Text 14"/>
          <p:cNvSpPr/>
          <p:nvPr/>
        </p:nvSpPr>
        <p:spPr>
          <a:xfrm>
            <a:off x="728782" y="6280785"/>
            <a:ext cx="6328291" cy="2509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Time and resources diverted from other productive tasks or strategic initiatives.</a:t>
            </a:r>
            <a:endParaRPr lang="en-US" sz="1200" dirty="0"/>
          </a:p>
        </p:txBody>
      </p:sp>
      <p:sp>
        <p:nvSpPr>
          <p:cNvPr id="21" name="Shape 15"/>
          <p:cNvSpPr/>
          <p:nvPr/>
        </p:nvSpPr>
        <p:spPr>
          <a:xfrm>
            <a:off x="7393543" y="5291376"/>
            <a:ext cx="6687741" cy="1671042"/>
          </a:xfrm>
          <a:prstGeom prst="roundRect">
            <a:avLst>
              <a:gd name="adj" fmla="val 1409"/>
            </a:avLst>
          </a:prstGeom>
          <a:solidFill>
            <a:srgbClr val="F9F8F5"/>
          </a:solidFill>
          <a:ln w="22860">
            <a:solidFill>
              <a:srgbClr val="D3D1C9"/>
            </a:solidFill>
            <a:prstDash val="solid"/>
          </a:ln>
        </p:spPr>
      </p:sp>
      <p:sp>
        <p:nvSpPr>
          <p:cNvPr id="22" name="Shape 16"/>
          <p:cNvSpPr/>
          <p:nvPr/>
        </p:nvSpPr>
        <p:spPr>
          <a:xfrm>
            <a:off x="7416403" y="5314236"/>
            <a:ext cx="6642021" cy="470654"/>
          </a:xfrm>
          <a:prstGeom prst="rect">
            <a:avLst/>
          </a:prstGeom>
          <a:solidFill>
            <a:srgbClr val="EDEBE3"/>
          </a:solidFill>
          <a:ln/>
        </p:spPr>
      </p:sp>
      <p:pic>
        <p:nvPicPr>
          <p:cNvPr id="23" name="Image 4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619780" y="5431869"/>
            <a:ext cx="235268" cy="235268"/>
          </a:xfrm>
          <a:prstGeom prst="rect">
            <a:avLst/>
          </a:prstGeom>
        </p:spPr>
      </p:pic>
      <p:sp>
        <p:nvSpPr>
          <p:cNvPr id="24" name="Text 17"/>
          <p:cNvSpPr/>
          <p:nvPr/>
        </p:nvSpPr>
        <p:spPr>
          <a:xfrm>
            <a:off x="7573208" y="5941695"/>
            <a:ext cx="2010013" cy="2450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Social &amp; Ethical Costs</a:t>
            </a:r>
            <a:endParaRPr lang="en-US" sz="1500" dirty="0"/>
          </a:p>
        </p:txBody>
      </p:sp>
      <p:sp>
        <p:nvSpPr>
          <p:cNvPr id="25" name="Text 18"/>
          <p:cNvSpPr/>
          <p:nvPr/>
        </p:nvSpPr>
        <p:spPr>
          <a:xfrm>
            <a:off x="7573208" y="6280785"/>
            <a:ext cx="6328410" cy="5019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Risks of algorithmic bias, privacy violations, workforce disruption, and potential reputational or compliance costs.</a:t>
            </a:r>
            <a:endParaRPr lang="en-US" sz="1200" dirty="0"/>
          </a:p>
        </p:txBody>
      </p:sp>
      <p:sp>
        <p:nvSpPr>
          <p:cNvPr id="26" name="Shape 19"/>
          <p:cNvSpPr/>
          <p:nvPr/>
        </p:nvSpPr>
        <p:spPr>
          <a:xfrm>
            <a:off x="549116" y="7138868"/>
            <a:ext cx="13532168" cy="666512"/>
          </a:xfrm>
          <a:prstGeom prst="roundRect">
            <a:avLst>
              <a:gd name="adj" fmla="val 3532"/>
            </a:avLst>
          </a:prstGeom>
          <a:solidFill>
            <a:srgbClr val="D6D6DC"/>
          </a:solidFill>
          <a:ln/>
        </p:spPr>
      </p:sp>
      <p:pic>
        <p:nvPicPr>
          <p:cNvPr id="27" name="Image 5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05922" y="7372826"/>
            <a:ext cx="196096" cy="156805"/>
          </a:xfrm>
          <a:prstGeom prst="rect">
            <a:avLst/>
          </a:prstGeom>
        </p:spPr>
      </p:pic>
      <p:sp>
        <p:nvSpPr>
          <p:cNvPr id="28" name="Text 20"/>
          <p:cNvSpPr/>
          <p:nvPr/>
        </p:nvSpPr>
        <p:spPr>
          <a:xfrm>
            <a:off x="1058823" y="7334845"/>
            <a:ext cx="12865656" cy="2509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What hidden costs might your team face? Consider technical debt, integration challenges, and resistance to change.</a:t>
            </a:r>
            <a:endParaRPr lang="en-US" sz="12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977176" y="386001"/>
            <a:ext cx="4291489" cy="4381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50"/>
              </a:lnSpc>
              <a:buNone/>
            </a:pPr>
            <a:r>
              <a:rPr lang="en-US" sz="27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Understanding AI Benefits</a:t>
            </a:r>
            <a:endParaRPr lang="en-US" sz="2750" dirty="0"/>
          </a:p>
        </p:txBody>
      </p:sp>
      <p:sp>
        <p:nvSpPr>
          <p:cNvPr id="4" name="Shape 1"/>
          <p:cNvSpPr/>
          <p:nvPr/>
        </p:nvSpPr>
        <p:spPr>
          <a:xfrm>
            <a:off x="5977176" y="1034415"/>
            <a:ext cx="8162449" cy="1676876"/>
          </a:xfrm>
          <a:prstGeom prst="roundRect">
            <a:avLst>
              <a:gd name="adj" fmla="val 1254"/>
            </a:avLst>
          </a:prstGeom>
          <a:solidFill>
            <a:srgbClr val="EDEBE3"/>
          </a:solidFill>
          <a:ln/>
        </p:spPr>
      </p:sp>
      <p:sp>
        <p:nvSpPr>
          <p:cNvPr id="5" name="Shape 2"/>
          <p:cNvSpPr/>
          <p:nvPr/>
        </p:nvSpPr>
        <p:spPr>
          <a:xfrm>
            <a:off x="6117312" y="1174552"/>
            <a:ext cx="420648" cy="420648"/>
          </a:xfrm>
          <a:prstGeom prst="roundRect">
            <a:avLst>
              <a:gd name="adj" fmla="val 21735716"/>
            </a:avLst>
          </a:prstGeom>
          <a:solidFill>
            <a:srgbClr val="28282F"/>
          </a:solidFill>
          <a:ln/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33041" y="1290280"/>
            <a:ext cx="189190" cy="18919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117312" y="1735336"/>
            <a:ext cx="1752719" cy="2190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Productivity Gains</a:t>
            </a:r>
            <a:endParaRPr lang="en-US" sz="1350" dirty="0"/>
          </a:p>
        </p:txBody>
      </p:sp>
      <p:sp>
        <p:nvSpPr>
          <p:cNvPr id="8" name="Text 4"/>
          <p:cNvSpPr/>
          <p:nvPr/>
        </p:nvSpPr>
        <p:spPr>
          <a:xfrm>
            <a:off x="6117312" y="2038469"/>
            <a:ext cx="7882176" cy="2243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Dramatically faster execution of repetitive or complex tasks frees teams for high-value work.</a:t>
            </a:r>
            <a:endParaRPr lang="en-US" sz="1100" dirty="0"/>
          </a:p>
        </p:txBody>
      </p:sp>
      <p:sp>
        <p:nvSpPr>
          <p:cNvPr id="9" name="Text 5"/>
          <p:cNvSpPr/>
          <p:nvPr/>
        </p:nvSpPr>
        <p:spPr>
          <a:xfrm>
            <a:off x="6117312" y="2346841"/>
            <a:ext cx="7882176" cy="2243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Example:</a:t>
            </a:r>
            <a:r>
              <a:rPr lang="en-US" sz="11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5 hrs/week saved × $50/hr × 10 employees × 50 weeks = </a:t>
            </a:r>
            <a:r>
              <a:rPr lang="en-US" sz="1100" b="1" dirty="0">
                <a:solidFill>
                  <a:srgbClr val="28282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$125,000/year</a:t>
            </a:r>
            <a:endParaRPr lang="en-US" sz="1100" dirty="0"/>
          </a:p>
        </p:txBody>
      </p:sp>
      <p:sp>
        <p:nvSpPr>
          <p:cNvPr id="10" name="Shape 6"/>
          <p:cNvSpPr/>
          <p:nvPr/>
        </p:nvSpPr>
        <p:spPr>
          <a:xfrm>
            <a:off x="5977176" y="2851428"/>
            <a:ext cx="8162449" cy="1368504"/>
          </a:xfrm>
          <a:prstGeom prst="roundRect">
            <a:avLst>
              <a:gd name="adj" fmla="val 1537"/>
            </a:avLst>
          </a:prstGeom>
          <a:solidFill>
            <a:srgbClr val="EDEBE3"/>
          </a:solidFill>
          <a:ln/>
        </p:spPr>
      </p:sp>
      <p:sp>
        <p:nvSpPr>
          <p:cNvPr id="11" name="Shape 7"/>
          <p:cNvSpPr/>
          <p:nvPr/>
        </p:nvSpPr>
        <p:spPr>
          <a:xfrm>
            <a:off x="6117312" y="2991564"/>
            <a:ext cx="420648" cy="420648"/>
          </a:xfrm>
          <a:prstGeom prst="roundRect">
            <a:avLst>
              <a:gd name="adj" fmla="val 21735716"/>
            </a:avLst>
          </a:prstGeom>
          <a:solidFill>
            <a:srgbClr val="28282F"/>
          </a:solidFill>
          <a:ln/>
        </p:spPr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233041" y="3107293"/>
            <a:ext cx="189190" cy="189190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6117312" y="3552349"/>
            <a:ext cx="1752719" cy="2190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Decision Support</a:t>
            </a:r>
            <a:endParaRPr lang="en-US" sz="1350" dirty="0"/>
          </a:p>
        </p:txBody>
      </p:sp>
      <p:sp>
        <p:nvSpPr>
          <p:cNvPr id="14" name="Text 9"/>
          <p:cNvSpPr/>
          <p:nvPr/>
        </p:nvSpPr>
        <p:spPr>
          <a:xfrm>
            <a:off x="6117312" y="3855482"/>
            <a:ext cx="7882176" cy="2243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Data-driven insights enable smarter business decisions with greater confidence and accuracy.</a:t>
            </a:r>
            <a:endParaRPr lang="en-US" sz="1100" dirty="0"/>
          </a:p>
        </p:txBody>
      </p:sp>
      <p:sp>
        <p:nvSpPr>
          <p:cNvPr id="15" name="Shape 10"/>
          <p:cNvSpPr/>
          <p:nvPr/>
        </p:nvSpPr>
        <p:spPr>
          <a:xfrm>
            <a:off x="5977176" y="4360069"/>
            <a:ext cx="8162449" cy="1368504"/>
          </a:xfrm>
          <a:prstGeom prst="roundRect">
            <a:avLst>
              <a:gd name="adj" fmla="val 1537"/>
            </a:avLst>
          </a:prstGeom>
          <a:solidFill>
            <a:srgbClr val="EDEBE3"/>
          </a:solidFill>
          <a:ln/>
        </p:spPr>
      </p:sp>
      <p:sp>
        <p:nvSpPr>
          <p:cNvPr id="16" name="Shape 11"/>
          <p:cNvSpPr/>
          <p:nvPr/>
        </p:nvSpPr>
        <p:spPr>
          <a:xfrm>
            <a:off x="6117312" y="4500205"/>
            <a:ext cx="420648" cy="420648"/>
          </a:xfrm>
          <a:prstGeom prst="roundRect">
            <a:avLst>
              <a:gd name="adj" fmla="val 21735716"/>
            </a:avLst>
          </a:prstGeom>
          <a:solidFill>
            <a:srgbClr val="28282F"/>
          </a:solidFill>
          <a:ln/>
        </p:spPr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233041" y="4615934"/>
            <a:ext cx="189190" cy="189190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6117312" y="5060990"/>
            <a:ext cx="1890951" cy="2190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Creativity &amp; Innovation</a:t>
            </a:r>
            <a:endParaRPr lang="en-US" sz="1350" dirty="0"/>
          </a:p>
        </p:txBody>
      </p:sp>
      <p:sp>
        <p:nvSpPr>
          <p:cNvPr id="19" name="Text 13"/>
          <p:cNvSpPr/>
          <p:nvPr/>
        </p:nvSpPr>
        <p:spPr>
          <a:xfrm>
            <a:off x="6117312" y="5364123"/>
            <a:ext cx="7882176" cy="2243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AI-assisted brainstorming, rapid prototyping, and enhanced content creation unlock new possibilities.</a:t>
            </a:r>
            <a:endParaRPr lang="en-US" sz="1100" dirty="0"/>
          </a:p>
        </p:txBody>
      </p:sp>
      <p:sp>
        <p:nvSpPr>
          <p:cNvPr id="20" name="Shape 14"/>
          <p:cNvSpPr/>
          <p:nvPr/>
        </p:nvSpPr>
        <p:spPr>
          <a:xfrm>
            <a:off x="5977176" y="5868710"/>
            <a:ext cx="8162449" cy="1368504"/>
          </a:xfrm>
          <a:prstGeom prst="roundRect">
            <a:avLst>
              <a:gd name="adj" fmla="val 1537"/>
            </a:avLst>
          </a:prstGeom>
          <a:solidFill>
            <a:srgbClr val="EDEBE3"/>
          </a:solidFill>
          <a:ln/>
        </p:spPr>
      </p:sp>
      <p:sp>
        <p:nvSpPr>
          <p:cNvPr id="21" name="Shape 15"/>
          <p:cNvSpPr/>
          <p:nvPr/>
        </p:nvSpPr>
        <p:spPr>
          <a:xfrm>
            <a:off x="6117312" y="6008846"/>
            <a:ext cx="420648" cy="420648"/>
          </a:xfrm>
          <a:prstGeom prst="roundRect">
            <a:avLst>
              <a:gd name="adj" fmla="val 21735716"/>
            </a:avLst>
          </a:prstGeom>
          <a:solidFill>
            <a:srgbClr val="28282F"/>
          </a:solidFill>
          <a:ln/>
        </p:spPr>
      </p:sp>
      <p:pic>
        <p:nvPicPr>
          <p:cNvPr id="22" name="Image 4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233041" y="6124575"/>
            <a:ext cx="189190" cy="189190"/>
          </a:xfrm>
          <a:prstGeom prst="rect">
            <a:avLst/>
          </a:prstGeom>
        </p:spPr>
      </p:pic>
      <p:sp>
        <p:nvSpPr>
          <p:cNvPr id="23" name="Text 16"/>
          <p:cNvSpPr/>
          <p:nvPr/>
        </p:nvSpPr>
        <p:spPr>
          <a:xfrm>
            <a:off x="6117312" y="6569631"/>
            <a:ext cx="1949887" cy="2190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Competitive Advantage</a:t>
            </a:r>
            <a:endParaRPr lang="en-US" sz="1350" dirty="0"/>
          </a:p>
        </p:txBody>
      </p:sp>
      <p:sp>
        <p:nvSpPr>
          <p:cNvPr id="24" name="Text 17"/>
          <p:cNvSpPr/>
          <p:nvPr/>
        </p:nvSpPr>
        <p:spPr>
          <a:xfrm>
            <a:off x="6117312" y="6872764"/>
            <a:ext cx="7882176" cy="2243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Faster delivery, improved quality, and superior customer experience differentiate your organization.</a:t>
            </a:r>
            <a:endParaRPr lang="en-US" sz="1100" dirty="0"/>
          </a:p>
        </p:txBody>
      </p:sp>
      <p:sp>
        <p:nvSpPr>
          <p:cNvPr id="25" name="Text 18"/>
          <p:cNvSpPr/>
          <p:nvPr/>
        </p:nvSpPr>
        <p:spPr>
          <a:xfrm>
            <a:off x="5977176" y="7394853"/>
            <a:ext cx="8162449" cy="4486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Remember: </a:t>
            </a:r>
            <a:r>
              <a:rPr lang="en-US" sz="110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benefits often require effective human-AI collaboration</a:t>
            </a:r>
            <a:r>
              <a:rPr lang="en-US" sz="11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 AI amplifies human capabilities rather than replacing them.</a:t>
            </a:r>
            <a:endParaRPr lang="en-US" sz="11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9613" y="557570"/>
            <a:ext cx="7977902" cy="6336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9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Cost-Benefit Analysis Framework</a:t>
            </a:r>
            <a:endParaRPr lang="en-US" sz="3950" dirty="0"/>
          </a:p>
        </p:txBody>
      </p:sp>
      <p:sp>
        <p:nvSpPr>
          <p:cNvPr id="3" name="Text 1"/>
          <p:cNvSpPr/>
          <p:nvPr/>
        </p:nvSpPr>
        <p:spPr>
          <a:xfrm>
            <a:off x="709613" y="1596747"/>
            <a:ext cx="202763" cy="2533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161613"/>
                </a:solidFill>
                <a:latin typeface="DM Sans Light" pitchFamily="34" charset="0"/>
                <a:ea typeface="DM Sans Light" pitchFamily="34" charset="-122"/>
                <a:cs typeface="DM Sans Light" pitchFamily="34" charset="-120"/>
              </a:rPr>
              <a:t>01</a:t>
            </a:r>
            <a:endParaRPr lang="en-US" sz="1550" dirty="0"/>
          </a:p>
        </p:txBody>
      </p:sp>
      <p:sp>
        <p:nvSpPr>
          <p:cNvPr id="4" name="Shape 2"/>
          <p:cNvSpPr/>
          <p:nvPr/>
        </p:nvSpPr>
        <p:spPr>
          <a:xfrm>
            <a:off x="709613" y="1918335"/>
            <a:ext cx="6504146" cy="22860"/>
          </a:xfrm>
          <a:prstGeom prst="rect">
            <a:avLst/>
          </a:prstGeom>
          <a:solidFill>
            <a:srgbClr val="28282F"/>
          </a:solidFill>
          <a:ln/>
        </p:spPr>
      </p:sp>
      <p:sp>
        <p:nvSpPr>
          <p:cNvPr id="5" name="Text 3"/>
          <p:cNvSpPr/>
          <p:nvPr/>
        </p:nvSpPr>
        <p:spPr>
          <a:xfrm>
            <a:off x="709613" y="2065377"/>
            <a:ext cx="4198858" cy="316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Select a specific AI tool or scenario</a:t>
            </a:r>
            <a:endParaRPr lang="en-US" sz="1950" dirty="0"/>
          </a:p>
        </p:txBody>
      </p:sp>
      <p:sp>
        <p:nvSpPr>
          <p:cNvPr id="6" name="Text 4"/>
          <p:cNvSpPr/>
          <p:nvPr/>
        </p:nvSpPr>
        <p:spPr>
          <a:xfrm>
            <a:off x="709613" y="2503765"/>
            <a:ext cx="6504146" cy="3243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Focus on a concrete use case rather than abstract possibilities.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7416522" y="1596747"/>
            <a:ext cx="202763" cy="2533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161613"/>
                </a:solidFill>
                <a:latin typeface="DM Sans Light" pitchFamily="34" charset="0"/>
                <a:ea typeface="DM Sans Light" pitchFamily="34" charset="-122"/>
                <a:cs typeface="DM Sans Light" pitchFamily="34" charset="-120"/>
              </a:rPr>
              <a:t>02</a:t>
            </a:r>
            <a:endParaRPr lang="en-US" sz="1550" dirty="0"/>
          </a:p>
        </p:txBody>
      </p:sp>
      <p:sp>
        <p:nvSpPr>
          <p:cNvPr id="8" name="Shape 6"/>
          <p:cNvSpPr/>
          <p:nvPr/>
        </p:nvSpPr>
        <p:spPr>
          <a:xfrm>
            <a:off x="7416522" y="1918335"/>
            <a:ext cx="6504265" cy="22860"/>
          </a:xfrm>
          <a:prstGeom prst="rect">
            <a:avLst/>
          </a:prstGeom>
          <a:solidFill>
            <a:srgbClr val="28282F"/>
          </a:solidFill>
          <a:ln/>
        </p:spPr>
      </p:sp>
      <p:sp>
        <p:nvSpPr>
          <p:cNvPr id="9" name="Text 7"/>
          <p:cNvSpPr/>
          <p:nvPr/>
        </p:nvSpPr>
        <p:spPr>
          <a:xfrm>
            <a:off x="7416522" y="2065377"/>
            <a:ext cx="3586996" cy="316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List all costs comprehensively</a:t>
            </a:r>
            <a:endParaRPr lang="en-US" sz="1950" dirty="0"/>
          </a:p>
        </p:txBody>
      </p:sp>
      <p:sp>
        <p:nvSpPr>
          <p:cNvPr id="10" name="Text 8"/>
          <p:cNvSpPr/>
          <p:nvPr/>
        </p:nvSpPr>
        <p:spPr>
          <a:xfrm>
            <a:off x="7416522" y="2503765"/>
            <a:ext cx="6504265" cy="6486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Include financial, human resources, opportunity, and ethical/social costs.</a:t>
            </a:r>
            <a:endParaRPr lang="en-US" sz="1550" dirty="0"/>
          </a:p>
        </p:txBody>
      </p:sp>
      <p:sp>
        <p:nvSpPr>
          <p:cNvPr id="11" name="Text 9"/>
          <p:cNvSpPr/>
          <p:nvPr/>
        </p:nvSpPr>
        <p:spPr>
          <a:xfrm>
            <a:off x="709613" y="3507224"/>
            <a:ext cx="202763" cy="2533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161613"/>
                </a:solidFill>
                <a:latin typeface="DM Sans Light" pitchFamily="34" charset="0"/>
                <a:ea typeface="DM Sans Light" pitchFamily="34" charset="-122"/>
                <a:cs typeface="DM Sans Light" pitchFamily="34" charset="-120"/>
              </a:rPr>
              <a:t>03</a:t>
            </a:r>
            <a:endParaRPr lang="en-US" sz="1550" dirty="0"/>
          </a:p>
        </p:txBody>
      </p:sp>
      <p:sp>
        <p:nvSpPr>
          <p:cNvPr id="12" name="Shape 10"/>
          <p:cNvSpPr/>
          <p:nvPr/>
        </p:nvSpPr>
        <p:spPr>
          <a:xfrm>
            <a:off x="709613" y="3828812"/>
            <a:ext cx="6504146" cy="22860"/>
          </a:xfrm>
          <a:prstGeom prst="rect">
            <a:avLst/>
          </a:prstGeom>
          <a:solidFill>
            <a:srgbClr val="28282F"/>
          </a:solidFill>
          <a:ln/>
        </p:spPr>
      </p:sp>
      <p:sp>
        <p:nvSpPr>
          <p:cNvPr id="13" name="Text 11"/>
          <p:cNvSpPr/>
          <p:nvPr/>
        </p:nvSpPr>
        <p:spPr>
          <a:xfrm>
            <a:off x="709613" y="3975854"/>
            <a:ext cx="3655814" cy="316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Identify all benefits thoroughly</a:t>
            </a:r>
            <a:endParaRPr lang="en-US" sz="1950" dirty="0"/>
          </a:p>
        </p:txBody>
      </p:sp>
      <p:sp>
        <p:nvSpPr>
          <p:cNvPr id="14" name="Text 12"/>
          <p:cNvSpPr/>
          <p:nvPr/>
        </p:nvSpPr>
        <p:spPr>
          <a:xfrm>
            <a:off x="709613" y="4414242"/>
            <a:ext cx="6504146" cy="6486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Capture quantitative gains and qualitative improvements across stakeholders.</a:t>
            </a:r>
            <a:endParaRPr lang="en-US" sz="1550" dirty="0"/>
          </a:p>
        </p:txBody>
      </p:sp>
      <p:sp>
        <p:nvSpPr>
          <p:cNvPr id="15" name="Text 13"/>
          <p:cNvSpPr/>
          <p:nvPr/>
        </p:nvSpPr>
        <p:spPr>
          <a:xfrm>
            <a:off x="7416522" y="3507224"/>
            <a:ext cx="202763" cy="2533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161613"/>
                </a:solidFill>
                <a:latin typeface="DM Sans Light" pitchFamily="34" charset="0"/>
                <a:ea typeface="DM Sans Light" pitchFamily="34" charset="-122"/>
                <a:cs typeface="DM Sans Light" pitchFamily="34" charset="-120"/>
              </a:rPr>
              <a:t>04</a:t>
            </a:r>
            <a:endParaRPr lang="en-US" sz="1550" dirty="0"/>
          </a:p>
        </p:txBody>
      </p:sp>
      <p:sp>
        <p:nvSpPr>
          <p:cNvPr id="16" name="Shape 14"/>
          <p:cNvSpPr/>
          <p:nvPr/>
        </p:nvSpPr>
        <p:spPr>
          <a:xfrm>
            <a:off x="7416522" y="3828812"/>
            <a:ext cx="6504265" cy="22860"/>
          </a:xfrm>
          <a:prstGeom prst="rect">
            <a:avLst/>
          </a:prstGeom>
          <a:solidFill>
            <a:srgbClr val="28282F"/>
          </a:solidFill>
          <a:ln/>
        </p:spPr>
      </p:sp>
      <p:sp>
        <p:nvSpPr>
          <p:cNvPr id="17" name="Text 15"/>
          <p:cNvSpPr/>
          <p:nvPr/>
        </p:nvSpPr>
        <p:spPr>
          <a:xfrm>
            <a:off x="7416522" y="3975854"/>
            <a:ext cx="3268980" cy="316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Quantify wherever possible</a:t>
            </a:r>
            <a:endParaRPr lang="en-US" sz="1950" dirty="0"/>
          </a:p>
        </p:txBody>
      </p:sp>
      <p:sp>
        <p:nvSpPr>
          <p:cNvPr id="18" name="Text 16"/>
          <p:cNvSpPr/>
          <p:nvPr/>
        </p:nvSpPr>
        <p:spPr>
          <a:xfrm>
            <a:off x="7416522" y="4414242"/>
            <a:ext cx="6504265" cy="6486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Translate impacts into measurable metrics and dollar values when feasible.</a:t>
            </a:r>
            <a:endParaRPr lang="en-US" sz="1550" dirty="0"/>
          </a:p>
        </p:txBody>
      </p:sp>
      <p:sp>
        <p:nvSpPr>
          <p:cNvPr id="19" name="Text 17"/>
          <p:cNvSpPr/>
          <p:nvPr/>
        </p:nvSpPr>
        <p:spPr>
          <a:xfrm>
            <a:off x="709613" y="5417701"/>
            <a:ext cx="202763" cy="2533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161613"/>
                </a:solidFill>
                <a:latin typeface="DM Sans Light" pitchFamily="34" charset="0"/>
                <a:ea typeface="DM Sans Light" pitchFamily="34" charset="-122"/>
                <a:cs typeface="DM Sans Light" pitchFamily="34" charset="-120"/>
              </a:rPr>
              <a:t>05</a:t>
            </a:r>
            <a:endParaRPr lang="en-US" sz="1550" dirty="0"/>
          </a:p>
        </p:txBody>
      </p:sp>
      <p:sp>
        <p:nvSpPr>
          <p:cNvPr id="20" name="Shape 18"/>
          <p:cNvSpPr/>
          <p:nvPr/>
        </p:nvSpPr>
        <p:spPr>
          <a:xfrm>
            <a:off x="709613" y="5739289"/>
            <a:ext cx="6504146" cy="22860"/>
          </a:xfrm>
          <a:prstGeom prst="rect">
            <a:avLst/>
          </a:prstGeom>
          <a:solidFill>
            <a:srgbClr val="28282F"/>
          </a:solidFill>
          <a:ln/>
        </p:spPr>
      </p:sp>
      <p:sp>
        <p:nvSpPr>
          <p:cNvPr id="21" name="Text 19"/>
          <p:cNvSpPr/>
          <p:nvPr/>
        </p:nvSpPr>
        <p:spPr>
          <a:xfrm>
            <a:off x="709613" y="5886331"/>
            <a:ext cx="2534603" cy="316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Calculate Net Benefit</a:t>
            </a:r>
            <a:endParaRPr lang="en-US" sz="1950" dirty="0"/>
          </a:p>
        </p:txBody>
      </p:sp>
      <p:sp>
        <p:nvSpPr>
          <p:cNvPr id="22" name="Text 20"/>
          <p:cNvSpPr/>
          <p:nvPr/>
        </p:nvSpPr>
        <p:spPr>
          <a:xfrm>
            <a:off x="709613" y="6324719"/>
            <a:ext cx="6504146" cy="3243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Apply the formula: Net Benefit = Total Benefits − Total Costs</a:t>
            </a:r>
            <a:endParaRPr lang="en-US" sz="1550" dirty="0"/>
          </a:p>
        </p:txBody>
      </p:sp>
      <p:sp>
        <p:nvSpPr>
          <p:cNvPr id="23" name="Text 21"/>
          <p:cNvSpPr/>
          <p:nvPr/>
        </p:nvSpPr>
        <p:spPr>
          <a:xfrm>
            <a:off x="7416522" y="5417701"/>
            <a:ext cx="202763" cy="2533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161613"/>
                </a:solidFill>
                <a:latin typeface="DM Sans Light" pitchFamily="34" charset="0"/>
                <a:ea typeface="DM Sans Light" pitchFamily="34" charset="-122"/>
                <a:cs typeface="DM Sans Light" pitchFamily="34" charset="-120"/>
              </a:rPr>
              <a:t>06</a:t>
            </a:r>
            <a:endParaRPr lang="en-US" sz="1550" dirty="0"/>
          </a:p>
        </p:txBody>
      </p:sp>
      <p:sp>
        <p:nvSpPr>
          <p:cNvPr id="24" name="Shape 22"/>
          <p:cNvSpPr/>
          <p:nvPr/>
        </p:nvSpPr>
        <p:spPr>
          <a:xfrm>
            <a:off x="7416522" y="5739289"/>
            <a:ext cx="6504265" cy="22860"/>
          </a:xfrm>
          <a:prstGeom prst="rect">
            <a:avLst/>
          </a:prstGeom>
          <a:solidFill>
            <a:srgbClr val="28282F"/>
          </a:solidFill>
          <a:ln/>
        </p:spPr>
      </p:sp>
      <p:sp>
        <p:nvSpPr>
          <p:cNvPr id="25" name="Text 23"/>
          <p:cNvSpPr/>
          <p:nvPr/>
        </p:nvSpPr>
        <p:spPr>
          <a:xfrm>
            <a:off x="7416522" y="5886331"/>
            <a:ext cx="3372326" cy="316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Determine cost-justifiability</a:t>
            </a:r>
            <a:endParaRPr lang="en-US" sz="1950" dirty="0"/>
          </a:p>
        </p:txBody>
      </p:sp>
      <p:sp>
        <p:nvSpPr>
          <p:cNvPr id="26" name="Text 24"/>
          <p:cNvSpPr/>
          <p:nvPr/>
        </p:nvSpPr>
        <p:spPr>
          <a:xfrm>
            <a:off x="7416522" y="6324719"/>
            <a:ext cx="6504265" cy="6486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Make an informed decision based on comprehensive analysis and context.</a:t>
            </a:r>
            <a:endParaRPr lang="en-US" sz="1550" dirty="0"/>
          </a:p>
        </p:txBody>
      </p:sp>
      <p:sp>
        <p:nvSpPr>
          <p:cNvPr id="27" name="Text 25"/>
          <p:cNvSpPr/>
          <p:nvPr/>
        </p:nvSpPr>
        <p:spPr>
          <a:xfrm>
            <a:off x="709613" y="7353419"/>
            <a:ext cx="13211175" cy="3243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At what point does AI provide sufficient ROI for your specific situation?</a:t>
            </a:r>
            <a:endParaRPr lang="en-US" sz="15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39723" y="502801"/>
            <a:ext cx="8610600" cy="5711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Example: Automating Marketing Reports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639723" y="1530787"/>
            <a:ext cx="2741890" cy="3426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Scenario Analysis</a:t>
            </a:r>
            <a:endParaRPr lang="en-US" sz="2150" dirty="0"/>
          </a:p>
        </p:txBody>
      </p:sp>
      <p:sp>
        <p:nvSpPr>
          <p:cNvPr id="4" name="Text 2"/>
          <p:cNvSpPr/>
          <p:nvPr/>
        </p:nvSpPr>
        <p:spPr>
          <a:xfrm>
            <a:off x="639723" y="2056209"/>
            <a:ext cx="6452473" cy="5848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marketing team evaluates automating their weekly reporting process. Let's examine the complete cost-benefit picture.</a:t>
            </a:r>
            <a:endParaRPr lang="en-US" sz="14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723" y="2846665"/>
            <a:ext cx="6452473" cy="3613309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7545824" y="1530787"/>
            <a:ext cx="2284928" cy="285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Cost Breakdown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545824" y="1999059"/>
            <a:ext cx="6452473" cy="292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AI tool subscription: $1,200</a:t>
            </a:r>
            <a:endParaRPr lang="en-US" sz="1400" dirty="0"/>
          </a:p>
        </p:txBody>
      </p:sp>
      <p:sp>
        <p:nvSpPr>
          <p:cNvPr id="8" name="Text 5"/>
          <p:cNvSpPr/>
          <p:nvPr/>
        </p:nvSpPr>
        <p:spPr>
          <a:xfrm>
            <a:off x="7545824" y="2355413"/>
            <a:ext cx="6452473" cy="292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Employee training: $250</a:t>
            </a:r>
            <a:endParaRPr lang="en-US" sz="1400" dirty="0"/>
          </a:p>
        </p:txBody>
      </p:sp>
      <p:sp>
        <p:nvSpPr>
          <p:cNvPr id="9" name="Text 6"/>
          <p:cNvSpPr/>
          <p:nvPr/>
        </p:nvSpPr>
        <p:spPr>
          <a:xfrm>
            <a:off x="7545824" y="2711768"/>
            <a:ext cx="6452473" cy="292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Integration time: $500</a:t>
            </a:r>
            <a:endParaRPr lang="en-US" sz="1400" dirty="0"/>
          </a:p>
        </p:txBody>
      </p:sp>
      <p:sp>
        <p:nvSpPr>
          <p:cNvPr id="10" name="Text 7"/>
          <p:cNvSpPr/>
          <p:nvPr/>
        </p:nvSpPr>
        <p:spPr>
          <a:xfrm>
            <a:off x="7545824" y="3068122"/>
            <a:ext cx="6452473" cy="292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0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Total Costs: $1,950</a:t>
            </a:r>
            <a:endParaRPr lang="en-US" sz="1400" dirty="0"/>
          </a:p>
        </p:txBody>
      </p:sp>
      <p:sp>
        <p:nvSpPr>
          <p:cNvPr id="11" name="Text 8"/>
          <p:cNvSpPr/>
          <p:nvPr/>
        </p:nvSpPr>
        <p:spPr>
          <a:xfrm>
            <a:off x="7545824" y="3543300"/>
            <a:ext cx="2284928" cy="285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Benefit Breakdown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7545824" y="4011573"/>
            <a:ext cx="6452473" cy="292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Time saved: $10,000 (4 hrs/week × $50 × 50 weeks)</a:t>
            </a:r>
            <a:endParaRPr lang="en-US" sz="1400" dirty="0"/>
          </a:p>
        </p:txBody>
      </p:sp>
      <p:sp>
        <p:nvSpPr>
          <p:cNvPr id="13" name="Text 10"/>
          <p:cNvSpPr/>
          <p:nvPr/>
        </p:nvSpPr>
        <p:spPr>
          <a:xfrm>
            <a:off x="7545824" y="4367927"/>
            <a:ext cx="6452473" cy="292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Improved accuracy &amp; insights: Qualitative</a:t>
            </a:r>
            <a:endParaRPr lang="en-US" sz="1400" dirty="0"/>
          </a:p>
        </p:txBody>
      </p:sp>
      <p:sp>
        <p:nvSpPr>
          <p:cNvPr id="14" name="Text 11"/>
          <p:cNvSpPr/>
          <p:nvPr/>
        </p:nvSpPr>
        <p:spPr>
          <a:xfrm>
            <a:off x="7545824" y="4724281"/>
            <a:ext cx="6452473" cy="292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0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Total Quantitative Benefits: $10,000</a:t>
            </a:r>
            <a:endParaRPr lang="en-US" sz="1400" dirty="0"/>
          </a:p>
        </p:txBody>
      </p:sp>
      <p:sp>
        <p:nvSpPr>
          <p:cNvPr id="15" name="Shape 12"/>
          <p:cNvSpPr/>
          <p:nvPr/>
        </p:nvSpPr>
        <p:spPr>
          <a:xfrm>
            <a:off x="7545824" y="5313620"/>
            <a:ext cx="6452473" cy="30361"/>
          </a:xfrm>
          <a:prstGeom prst="rect">
            <a:avLst/>
          </a:prstGeom>
          <a:solidFill>
            <a:srgbClr val="161613">
              <a:alpha val="50000"/>
            </a:srgbClr>
          </a:solidFill>
          <a:ln/>
        </p:spPr>
      </p:sp>
      <p:sp>
        <p:nvSpPr>
          <p:cNvPr id="16" name="Text 13"/>
          <p:cNvSpPr/>
          <p:nvPr/>
        </p:nvSpPr>
        <p:spPr>
          <a:xfrm>
            <a:off x="7545824" y="5549503"/>
            <a:ext cx="6306503" cy="7883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200"/>
              </a:lnSpc>
              <a:buNone/>
            </a:pPr>
            <a:r>
              <a:rPr lang="en-US" sz="49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Net Benefit: $8,050</a:t>
            </a:r>
            <a:endParaRPr lang="en-US" sz="4950" dirty="0"/>
          </a:p>
        </p:txBody>
      </p:sp>
      <p:sp>
        <p:nvSpPr>
          <p:cNvPr id="17" name="Text 14"/>
          <p:cNvSpPr/>
          <p:nvPr/>
        </p:nvSpPr>
        <p:spPr>
          <a:xfrm>
            <a:off x="7545824" y="6520577"/>
            <a:ext cx="6452473" cy="292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Decision: Cost-Justifiable </a:t>
            </a:r>
            <a:r>
              <a:rPr lang="en-US" sz="14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✅</a:t>
            </a:r>
            <a:endParaRPr lang="en-US" sz="1400" dirty="0"/>
          </a:p>
        </p:txBody>
      </p:sp>
      <p:sp>
        <p:nvSpPr>
          <p:cNvPr id="18" name="Text 15"/>
          <p:cNvSpPr/>
          <p:nvPr/>
        </p:nvSpPr>
        <p:spPr>
          <a:xfrm>
            <a:off x="7545824" y="6977420"/>
            <a:ext cx="6452473" cy="5848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Even before considering qualitative benefits, the quantified savings significantly outweigh adoption costs.</a:t>
            </a:r>
            <a:endParaRPr lang="en-US" sz="14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79927" y="468868"/>
            <a:ext cx="5480209" cy="5299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Hands-On Analysis Activity</a:t>
            </a:r>
            <a:endParaRPr lang="en-US" sz="3300" dirty="0"/>
          </a:p>
        </p:txBody>
      </p:sp>
      <p:sp>
        <p:nvSpPr>
          <p:cNvPr id="4" name="Text 1"/>
          <p:cNvSpPr/>
          <p:nvPr/>
        </p:nvSpPr>
        <p:spPr>
          <a:xfrm>
            <a:off x="6079927" y="1253133"/>
            <a:ext cx="7956947" cy="5424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Now it's your turn to apply the cost-benefit framework to a real scenario. This 30-40 minute exercise will sharpen your evaluation skills.</a:t>
            </a:r>
            <a:endParaRPr lang="en-US" sz="13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9927" y="1986320"/>
            <a:ext cx="847844" cy="1349812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097316" y="2155865"/>
            <a:ext cx="2119789" cy="2649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Select Scenario</a:t>
            </a:r>
            <a:endParaRPr lang="en-US" sz="1650" dirty="0"/>
          </a:p>
        </p:txBody>
      </p:sp>
      <p:sp>
        <p:nvSpPr>
          <p:cNvPr id="7" name="Text 3"/>
          <p:cNvSpPr/>
          <p:nvPr/>
        </p:nvSpPr>
        <p:spPr>
          <a:xfrm>
            <a:off x="7097316" y="2522458"/>
            <a:ext cx="6939558" cy="2712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10 minutes</a:t>
            </a:r>
            <a:endParaRPr lang="en-US" sz="1300" dirty="0"/>
          </a:p>
        </p:txBody>
      </p:sp>
      <p:sp>
        <p:nvSpPr>
          <p:cNvPr id="8" name="Text 4"/>
          <p:cNvSpPr/>
          <p:nvPr/>
        </p:nvSpPr>
        <p:spPr>
          <a:xfrm>
            <a:off x="7097316" y="2895362"/>
            <a:ext cx="6939558" cy="2712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Choose a personal, professional, or community AI use case that matters to you.</a:t>
            </a:r>
            <a:endParaRPr lang="en-US" sz="13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79927" y="3336131"/>
            <a:ext cx="847844" cy="162103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097316" y="3505676"/>
            <a:ext cx="2489240" cy="2649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Identify Costs &amp; Benefits</a:t>
            </a:r>
            <a:endParaRPr lang="en-US" sz="1650" dirty="0"/>
          </a:p>
        </p:txBody>
      </p:sp>
      <p:sp>
        <p:nvSpPr>
          <p:cNvPr id="11" name="Text 6"/>
          <p:cNvSpPr/>
          <p:nvPr/>
        </p:nvSpPr>
        <p:spPr>
          <a:xfrm>
            <a:off x="7097316" y="3872270"/>
            <a:ext cx="6939558" cy="2712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15-20 minutes</a:t>
            </a:r>
            <a:endParaRPr lang="en-US" sz="1300" dirty="0"/>
          </a:p>
        </p:txBody>
      </p:sp>
      <p:sp>
        <p:nvSpPr>
          <p:cNvPr id="12" name="Text 7"/>
          <p:cNvSpPr/>
          <p:nvPr/>
        </p:nvSpPr>
        <p:spPr>
          <a:xfrm>
            <a:off x="7097316" y="4245173"/>
            <a:ext cx="6939558" cy="5424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 the analysis matrix to capture quantitative and qualitative factors across all stakeholder groups.</a:t>
            </a:r>
            <a:endParaRPr lang="en-US" sz="130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79927" y="4957167"/>
            <a:ext cx="847844" cy="1349812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097316" y="5126712"/>
            <a:ext cx="2119789" cy="2649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Calculate Net Benefit</a:t>
            </a:r>
            <a:endParaRPr lang="en-US" sz="1650" dirty="0"/>
          </a:p>
        </p:txBody>
      </p:sp>
      <p:sp>
        <p:nvSpPr>
          <p:cNvPr id="15" name="Text 9"/>
          <p:cNvSpPr/>
          <p:nvPr/>
        </p:nvSpPr>
        <p:spPr>
          <a:xfrm>
            <a:off x="7097316" y="5493306"/>
            <a:ext cx="6939558" cy="2712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5-10 minutes</a:t>
            </a:r>
            <a:endParaRPr lang="en-US" sz="1300" dirty="0"/>
          </a:p>
        </p:txBody>
      </p:sp>
      <p:sp>
        <p:nvSpPr>
          <p:cNvPr id="16" name="Text 10"/>
          <p:cNvSpPr/>
          <p:nvPr/>
        </p:nvSpPr>
        <p:spPr>
          <a:xfrm>
            <a:off x="7097316" y="5866209"/>
            <a:ext cx="6939558" cy="2712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Determine adoption viability and document your decision rationale.</a:t>
            </a:r>
            <a:endParaRPr lang="en-US" sz="1300" dirty="0"/>
          </a:p>
        </p:txBody>
      </p:sp>
      <p:sp>
        <p:nvSpPr>
          <p:cNvPr id="17" name="Shape 11"/>
          <p:cNvSpPr/>
          <p:nvPr/>
        </p:nvSpPr>
        <p:spPr>
          <a:xfrm>
            <a:off x="6079927" y="6497717"/>
            <a:ext cx="7956947" cy="1262896"/>
          </a:xfrm>
          <a:prstGeom prst="roundRect">
            <a:avLst>
              <a:gd name="adj" fmla="val 2014"/>
            </a:avLst>
          </a:prstGeom>
          <a:solidFill>
            <a:srgbClr val="D6D6DC"/>
          </a:solidFill>
          <a:ln/>
        </p:spPr>
      </p:sp>
      <p:pic>
        <p:nvPicPr>
          <p:cNvPr id="18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49472" y="6759416"/>
            <a:ext cx="211931" cy="169545"/>
          </a:xfrm>
          <a:prstGeom prst="rect">
            <a:avLst/>
          </a:prstGeom>
        </p:spPr>
      </p:pic>
      <p:sp>
        <p:nvSpPr>
          <p:cNvPr id="19" name="Text 12"/>
          <p:cNvSpPr/>
          <p:nvPr/>
        </p:nvSpPr>
        <p:spPr>
          <a:xfrm>
            <a:off x="6630948" y="6709648"/>
            <a:ext cx="7236381" cy="8136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Remember to consider multiple stakeholders (team members, organization, customers) and weigh ethical, privacy, and social considerations—even when financial justification seems clear.</a:t>
            </a:r>
            <a:endParaRPr lang="en-US" sz="13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900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73616" y="461367"/>
            <a:ext cx="4646414" cy="5242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00"/>
              </a:lnSpc>
              <a:buNone/>
            </a:pPr>
            <a:r>
              <a:rPr lang="en-US" sz="33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Reflection &amp; Discussion</a:t>
            </a:r>
            <a:endParaRPr lang="en-US" sz="3300" dirty="0"/>
          </a:p>
        </p:txBody>
      </p:sp>
      <p:sp>
        <p:nvSpPr>
          <p:cNvPr id="4" name="Text 1"/>
          <p:cNvSpPr/>
          <p:nvPr/>
        </p:nvSpPr>
        <p:spPr>
          <a:xfrm>
            <a:off x="6073616" y="1237178"/>
            <a:ext cx="7969567" cy="5367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Take time to reflect on your analysis and engage in meaningful dialogue with peers. Cost-benefit evaluation is both art and science.</a:t>
            </a:r>
            <a:endParaRPr lang="en-US" sz="1300" dirty="0"/>
          </a:p>
        </p:txBody>
      </p:sp>
      <p:sp>
        <p:nvSpPr>
          <p:cNvPr id="5" name="Shape 2"/>
          <p:cNvSpPr/>
          <p:nvPr/>
        </p:nvSpPr>
        <p:spPr>
          <a:xfrm>
            <a:off x="6073616" y="1962626"/>
            <a:ext cx="7969567" cy="1012388"/>
          </a:xfrm>
          <a:prstGeom prst="roundRect">
            <a:avLst>
              <a:gd name="adj" fmla="val 2486"/>
            </a:avLst>
          </a:prstGeom>
          <a:solidFill>
            <a:srgbClr val="F9F8F5"/>
          </a:solidFill>
          <a:ln w="22860">
            <a:solidFill>
              <a:srgbClr val="D3D1C9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6264235" y="2153245"/>
            <a:ext cx="2186107" cy="2621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Surprising Discoveries</a:t>
            </a:r>
            <a:endParaRPr lang="en-US" sz="1650" dirty="0"/>
          </a:p>
        </p:txBody>
      </p:sp>
      <p:sp>
        <p:nvSpPr>
          <p:cNvPr id="7" name="Text 4"/>
          <p:cNvSpPr/>
          <p:nvPr/>
        </p:nvSpPr>
        <p:spPr>
          <a:xfrm>
            <a:off x="6264235" y="2516029"/>
            <a:ext cx="7588329" cy="2683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Which costs were most surprising or commonly underestimated in your analysis?</a:t>
            </a:r>
            <a:endParaRPr lang="en-US" sz="1300" dirty="0"/>
          </a:p>
        </p:txBody>
      </p:sp>
      <p:sp>
        <p:nvSpPr>
          <p:cNvPr id="8" name="Shape 5"/>
          <p:cNvSpPr/>
          <p:nvPr/>
        </p:nvSpPr>
        <p:spPr>
          <a:xfrm>
            <a:off x="6073616" y="3142774"/>
            <a:ext cx="7969567" cy="1012388"/>
          </a:xfrm>
          <a:prstGeom prst="roundRect">
            <a:avLst>
              <a:gd name="adj" fmla="val 2486"/>
            </a:avLst>
          </a:prstGeom>
          <a:solidFill>
            <a:srgbClr val="F9F8F5"/>
          </a:solidFill>
          <a:ln w="22860">
            <a:solidFill>
              <a:srgbClr val="D3D1C9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6264235" y="3333393"/>
            <a:ext cx="2485072" cy="2621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Justification Assessment</a:t>
            </a:r>
            <a:endParaRPr lang="en-US" sz="1650" dirty="0"/>
          </a:p>
        </p:txBody>
      </p:sp>
      <p:sp>
        <p:nvSpPr>
          <p:cNvPr id="10" name="Text 7"/>
          <p:cNvSpPr/>
          <p:nvPr/>
        </p:nvSpPr>
        <p:spPr>
          <a:xfrm>
            <a:off x="6264235" y="3696176"/>
            <a:ext cx="7588329" cy="2683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Did the benefits justify adoption? What factors tipped the balance one way or another?</a:t>
            </a:r>
            <a:endParaRPr lang="en-US" sz="1300" dirty="0"/>
          </a:p>
        </p:txBody>
      </p:sp>
      <p:sp>
        <p:nvSpPr>
          <p:cNvPr id="11" name="Shape 8"/>
          <p:cNvSpPr/>
          <p:nvPr/>
        </p:nvSpPr>
        <p:spPr>
          <a:xfrm>
            <a:off x="6073616" y="4322921"/>
            <a:ext cx="7969567" cy="1280755"/>
          </a:xfrm>
          <a:prstGeom prst="roundRect">
            <a:avLst>
              <a:gd name="adj" fmla="val 1965"/>
            </a:avLst>
          </a:prstGeom>
          <a:solidFill>
            <a:srgbClr val="F9F8F5"/>
          </a:solidFill>
          <a:ln w="22860">
            <a:solidFill>
              <a:srgbClr val="D3D1C9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264235" y="4513540"/>
            <a:ext cx="2225278" cy="2621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Ethical Considerations</a:t>
            </a:r>
            <a:endParaRPr lang="en-US" sz="1650" dirty="0"/>
          </a:p>
        </p:txBody>
      </p:sp>
      <p:sp>
        <p:nvSpPr>
          <p:cNvPr id="13" name="Text 10"/>
          <p:cNvSpPr/>
          <p:nvPr/>
        </p:nvSpPr>
        <p:spPr>
          <a:xfrm>
            <a:off x="6264235" y="4876324"/>
            <a:ext cx="7588329" cy="5367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How did ethics, privacy concerns, or human oversight requirements influence your final decision?</a:t>
            </a:r>
            <a:endParaRPr lang="en-US" sz="1300" dirty="0"/>
          </a:p>
        </p:txBody>
      </p:sp>
      <p:sp>
        <p:nvSpPr>
          <p:cNvPr id="14" name="Shape 11"/>
          <p:cNvSpPr/>
          <p:nvPr/>
        </p:nvSpPr>
        <p:spPr>
          <a:xfrm>
            <a:off x="6073616" y="5771436"/>
            <a:ext cx="7969567" cy="1280755"/>
          </a:xfrm>
          <a:prstGeom prst="roundRect">
            <a:avLst>
              <a:gd name="adj" fmla="val 1965"/>
            </a:avLst>
          </a:prstGeom>
          <a:solidFill>
            <a:srgbClr val="F9F8F5"/>
          </a:solidFill>
          <a:ln w="22860">
            <a:solidFill>
              <a:srgbClr val="D3D1C9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6264235" y="5962055"/>
            <a:ext cx="2097405" cy="2621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Sensitivity Analysis</a:t>
            </a:r>
            <a:endParaRPr lang="en-US" sz="1650" dirty="0"/>
          </a:p>
        </p:txBody>
      </p:sp>
      <p:sp>
        <p:nvSpPr>
          <p:cNvPr id="16" name="Text 13"/>
          <p:cNvSpPr/>
          <p:nvPr/>
        </p:nvSpPr>
        <p:spPr>
          <a:xfrm>
            <a:off x="6264235" y="6324838"/>
            <a:ext cx="7588329" cy="5367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How would changing key assumptions (subscription cost, time saved, hourly rates) alter your cost justification?</a:t>
            </a:r>
            <a:endParaRPr lang="en-US" sz="1300" dirty="0"/>
          </a:p>
        </p:txBody>
      </p:sp>
      <p:sp>
        <p:nvSpPr>
          <p:cNvPr id="17" name="Text 14"/>
          <p:cNvSpPr/>
          <p:nvPr/>
        </p:nvSpPr>
        <p:spPr>
          <a:xfrm>
            <a:off x="6073616" y="7240905"/>
            <a:ext cx="7969567" cy="5367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Remember: </a:t>
            </a:r>
            <a:r>
              <a:rPr lang="en-US" sz="130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cost-benefit analysis is iterative and context-sensitive</a:t>
            </a:r>
            <a:r>
              <a:rPr lang="en-US" sz="13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 As conditions change, revisit your evaluation to ensure continued alignment with organizational goals.</a:t>
            </a:r>
            <a:endParaRPr lang="en-US" sz="13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963</Words>
  <Application>Microsoft Office PowerPoint</Application>
  <PresentationFormat>Custom</PresentationFormat>
  <Paragraphs>116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DM Sans Medium</vt:lpstr>
      <vt:lpstr>Arial</vt:lpstr>
      <vt:lpstr>Inter</vt:lpstr>
      <vt:lpstr>DM Sans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Sean</cp:lastModifiedBy>
  <cp:revision>1</cp:revision>
  <dcterms:created xsi:type="dcterms:W3CDTF">2025-12-01T01:54:50Z</dcterms:created>
  <dcterms:modified xsi:type="dcterms:W3CDTF">2025-12-01T01:57:15Z</dcterms:modified>
</cp:coreProperties>
</file>